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Raleway" panose="020B0604020202020204" charset="-94"/>
      <p:regular r:id="rId18"/>
      <p:bold r:id="rId19"/>
      <p:italic r:id="rId20"/>
      <p:boldItalic r:id="rId21"/>
    </p:embeddedFont>
    <p:embeddedFont>
      <p:font typeface="Lato" panose="020B0604020202020204" charset="-94"/>
      <p:regular r:id="rId22"/>
      <p:bold r:id="rId23"/>
      <p:italic r:id="rId24"/>
      <p:boldItalic r:id="rId25"/>
    </p:embeddedFont>
    <p:embeddedFont>
      <p:font typeface="Open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73A459D-4F62-495E-B9FB-E5E91A6ACC92}">
  <a:tblStyle styleId="{573A459D-4F62-495E-B9FB-E5E91A6ACC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-416" y="2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01886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23630543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23630543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814cf7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814cf7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c9550003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c9550003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965474a9_3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965474a9_3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b9a0b07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b9a0b07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b9a0b074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b9a0b074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c95500038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c95500038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c9550003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c9550003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c9550003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c9550003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965474a9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965474a9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8290"/>
          <a:stretch/>
        </p:blipFill>
        <p:spPr>
          <a:xfrm>
            <a:off x="240050" y="193775"/>
            <a:ext cx="8683300" cy="475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19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25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32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" name="Google Shape;5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58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ybukeb/Deep-Learn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ybukeb/Deep-Learning/blob/master/inf003projekt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ctrTitle"/>
          </p:nvPr>
        </p:nvSpPr>
        <p:spPr>
          <a:xfrm>
            <a:off x="4230600" y="268700"/>
            <a:ext cx="49134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3400">
                <a:solidFill>
                  <a:schemeClr val="lt2"/>
                </a:solidFill>
              </a:rPr>
              <a:t>Deep Learning Projekt</a:t>
            </a:r>
            <a:endParaRPr sz="3400">
              <a:solidFill>
                <a:schemeClr val="lt2"/>
              </a:solidFill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3000">
                <a:solidFill>
                  <a:schemeClr val="lt2"/>
                </a:solidFill>
              </a:rPr>
              <a:t>  Neuronale Netze</a:t>
            </a:r>
            <a:endParaRPr sz="3000">
              <a:solidFill>
                <a:schemeClr val="lt2"/>
              </a:solidFill>
            </a:endParaRPr>
          </a:p>
          <a:p>
            <a:pPr marL="2743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3000">
                <a:solidFill>
                  <a:schemeClr val="lt2"/>
                </a:solidFill>
              </a:rPr>
              <a:t>   Inf003</a:t>
            </a:r>
            <a:endParaRPr sz="3000">
              <a:solidFill>
                <a:schemeClr val="lt2"/>
              </a:solidFill>
            </a:endParaRPr>
          </a:p>
          <a:p>
            <a:pPr marL="2743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700">
                <a:solidFill>
                  <a:schemeClr val="lt2"/>
                </a:solidFill>
              </a:rPr>
              <a:t>  Aybüke Bayramiç</a:t>
            </a:r>
            <a:endParaRPr sz="1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body" idx="1"/>
          </p:nvPr>
        </p:nvSpPr>
        <p:spPr>
          <a:xfrm>
            <a:off x="313700" y="2531063"/>
            <a:ext cx="28299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tr" sz="3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Modell</a:t>
            </a:r>
            <a:endParaRPr sz="3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tr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CNN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tr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Keras Sequential Modell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tr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Adam Optimizer Algorithmus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tr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Categorical Crossentropy Loss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tr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Hypermaremeters: Batch size, epochs, learning rate</a:t>
            </a: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endParaRPr sz="3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175" y="152400"/>
            <a:ext cx="519072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542575" y="367043"/>
            <a:ext cx="6244200" cy="8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200">
                <a:solidFill>
                  <a:schemeClr val="lt2"/>
                </a:solidFill>
              </a:rPr>
              <a:t>Ergebnisse</a:t>
            </a:r>
            <a:endParaRPr sz="4200">
              <a:solidFill>
                <a:schemeClr val="lt2"/>
              </a:solidFill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75" y="1486800"/>
            <a:ext cx="4091500" cy="32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43663"/>
            <a:ext cx="4200575" cy="33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299525" y="120575"/>
            <a:ext cx="4203300" cy="1309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4200">
                <a:solidFill>
                  <a:schemeClr val="lt2"/>
                </a:solidFill>
                <a:highlight>
                  <a:srgbClr val="FFFFFF"/>
                </a:highlight>
              </a:rPr>
              <a:t>Testergebnisse</a:t>
            </a:r>
            <a:endParaRPr sz="4200">
              <a:solidFill>
                <a:schemeClr val="lt2"/>
              </a:solidFill>
              <a:highlight>
                <a:srgbClr val="FFFFFF"/>
              </a:highlight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</a:blip>
          <a:srcRect t="23136" r="47218"/>
          <a:stretch/>
        </p:blipFill>
        <p:spPr>
          <a:xfrm>
            <a:off x="299525" y="1742675"/>
            <a:ext cx="2767125" cy="29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4">
            <a:alphaModFix/>
          </a:blip>
          <a:srcRect t="21709" r="44681"/>
          <a:stretch/>
        </p:blipFill>
        <p:spPr>
          <a:xfrm>
            <a:off x="3220300" y="1742675"/>
            <a:ext cx="2863300" cy="297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8100" y="523063"/>
            <a:ext cx="38195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5900" y="1742675"/>
            <a:ext cx="2863300" cy="29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2"/>
                </a:solidFill>
              </a:rPr>
              <a:t>Zukünftige Arbeiten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158" name="Google Shape;158;p25"/>
          <p:cNvGraphicFramePr/>
          <p:nvPr/>
        </p:nvGraphicFramePr>
        <p:xfrm>
          <a:off x="323100" y="2393975"/>
          <a:ext cx="8522700" cy="719125"/>
        </p:xfrm>
        <a:graphic>
          <a:graphicData uri="http://schemas.openxmlformats.org/drawingml/2006/table">
            <a:tbl>
              <a:tblPr>
                <a:noFill/>
                <a:tableStyleId>{573A459D-4F62-495E-B9FB-E5E91A6ACC92}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9" name="Google Shape;159;p25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0" name="Google Shape;160;p25"/>
          <p:cNvSpPr txBox="1">
            <a:spLocks noGrp="1"/>
          </p:cNvSpPr>
          <p:nvPr>
            <p:ph type="body" idx="4294967295"/>
          </p:nvPr>
        </p:nvSpPr>
        <p:spPr>
          <a:xfrm>
            <a:off x="646175" y="1260051"/>
            <a:ext cx="23157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r" sz="1400">
                <a:latin typeface="Open Sans"/>
                <a:ea typeface="Open Sans"/>
                <a:cs typeface="Open Sans"/>
                <a:sym typeface="Open Sans"/>
              </a:rPr>
              <a:t>Mehr als ein Modell trainieren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4294967295"/>
          </p:nvPr>
        </p:nvSpPr>
        <p:spPr>
          <a:xfrm>
            <a:off x="3250999" y="3993750"/>
            <a:ext cx="26007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r" sz="1400">
                <a:latin typeface="Open Sans"/>
                <a:ea typeface="Open Sans"/>
                <a:cs typeface="Open Sans"/>
                <a:sym typeface="Open Sans"/>
              </a:rPr>
              <a:t>Verschieden Bibliotheken und Methoden verwenden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4294967295"/>
          </p:nvPr>
        </p:nvSpPr>
        <p:spPr>
          <a:xfrm>
            <a:off x="5154299" y="1260051"/>
            <a:ext cx="23532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r" sz="1400">
                <a:latin typeface="Open Sans"/>
                <a:ea typeface="Open Sans"/>
                <a:cs typeface="Open Sans"/>
                <a:sym typeface="Open Sans"/>
              </a:rPr>
              <a:t>Größeren Datensatz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4294967295"/>
          </p:nvPr>
        </p:nvSpPr>
        <p:spPr>
          <a:xfrm>
            <a:off x="6245100" y="3993750"/>
            <a:ext cx="26007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r" sz="1400">
                <a:latin typeface="Open Sans"/>
                <a:ea typeface="Open Sans"/>
                <a:cs typeface="Open Sans"/>
                <a:sym typeface="Open Sans"/>
              </a:rPr>
              <a:t>Implementierung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4" name="Google Shape;164;p25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5" name="Google Shape;165;p25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6" name="Google Shape;166;p25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261750" y="548025"/>
            <a:ext cx="86205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3000"/>
              <a:t>Codes und Endbericht sind über den unten stehenden Links erreichbar.</a:t>
            </a:r>
            <a:endParaRPr sz="3000"/>
          </a:p>
        </p:txBody>
      </p:sp>
      <p:sp>
        <p:nvSpPr>
          <p:cNvPr id="172" name="Google Shape;172;p26"/>
          <p:cNvSpPr/>
          <p:nvPr/>
        </p:nvSpPr>
        <p:spPr>
          <a:xfrm>
            <a:off x="1150575" y="1988900"/>
            <a:ext cx="3181800" cy="2415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/>
          <p:nvPr/>
        </p:nvSpPr>
        <p:spPr>
          <a:xfrm>
            <a:off x="5100675" y="1988900"/>
            <a:ext cx="3181800" cy="2415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1296225" y="2130800"/>
            <a:ext cx="2890500" cy="21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/>
              <a:t>GitHub Repo: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tr" sz="1700" b="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https://github.com/aybukeb/Deep-Learning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5248600" y="2124875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/>
              <a:t>Python Codes: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700" b="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https://github.com/aybukeb/Deep-Learning/blob/master/inf003projekt.ipynb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300" b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434277"/>
            <a:ext cx="4254600" cy="388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 descr="Bir notu slayda yapıştıran bir parça tamir bandı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2855550" y="19932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Danke für ihre Aufmerksamkeit!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49075" y="394950"/>
            <a:ext cx="29466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Agenda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249075" y="2005602"/>
            <a:ext cx="4045200" cy="19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aleway"/>
              <a:buChar char="●"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Problemstellung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aleway"/>
              <a:buChar char="●"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Datensatz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aleway"/>
              <a:buChar char="●"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Methoden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aleway"/>
              <a:buChar char="●"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Modell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aleway"/>
              <a:buChar char="●"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Ergebnisse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Raleway"/>
              <a:buChar char="●"/>
            </a:pPr>
            <a:r>
              <a:rPr lang="tr">
                <a:latin typeface="Raleway"/>
                <a:ea typeface="Raleway"/>
                <a:cs typeface="Raleway"/>
                <a:sym typeface="Raleway"/>
              </a:rPr>
              <a:t>Zukünftige Arbeiten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 idx="4294967295"/>
          </p:nvPr>
        </p:nvSpPr>
        <p:spPr>
          <a:xfrm>
            <a:off x="535775" y="350625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tr" sz="3600">
                <a:solidFill>
                  <a:schemeClr val="dk1"/>
                </a:solidFill>
              </a:rPr>
              <a:t>Problem</a:t>
            </a:r>
            <a:endParaRPr sz="2400"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 idx="4294967295"/>
          </p:nvPr>
        </p:nvSpPr>
        <p:spPr>
          <a:xfrm>
            <a:off x="452375" y="1036475"/>
            <a:ext cx="5364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lang="tr" sz="1700">
                <a:solidFill>
                  <a:schemeClr val="lt2"/>
                </a:solidFill>
              </a:rPr>
              <a:t>Verkehrszeichen Klassifizierung</a:t>
            </a:r>
            <a:endParaRPr sz="1700">
              <a:solidFill>
                <a:schemeClr val="lt2"/>
              </a:solidFill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748" y="1496600"/>
            <a:ext cx="6054523" cy="34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 descr="Bir notu slayda yapıştıran bir parça tamir bandı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Dataset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4294967295"/>
          </p:nvPr>
        </p:nvSpPr>
        <p:spPr>
          <a:xfrm>
            <a:off x="2855550" y="1229580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tr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GTSRB Datensatz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tr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43 Klasse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tr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Ungefähr 50.000 Fotos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tr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34799 Trainingsbeispiel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tr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12630 Testbeispiel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tr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4410 Validierungsdaten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tr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32*32*3 Größe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solidFill>
                <a:schemeClr val="accent5"/>
              </a:solidFill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t="1487"/>
          <a:stretch/>
        </p:blipFill>
        <p:spPr>
          <a:xfrm>
            <a:off x="141550" y="280150"/>
            <a:ext cx="8914701" cy="477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t="-2732"/>
          <a:stretch/>
        </p:blipFill>
        <p:spPr>
          <a:xfrm>
            <a:off x="152400" y="99375"/>
            <a:ext cx="8839199" cy="483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0"/>
          <p:cNvGrpSpPr/>
          <p:nvPr/>
        </p:nvGrpSpPr>
        <p:grpSpPr>
          <a:xfrm>
            <a:off x="5841587" y="653526"/>
            <a:ext cx="2212050" cy="945061"/>
            <a:chOff x="6803275" y="395363"/>
            <a:chExt cx="2212050" cy="2537076"/>
          </a:xfrm>
        </p:grpSpPr>
        <p:pic>
          <p:nvPicPr>
            <p:cNvPr id="118" name="Google Shape;11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20" descr="Bir notu slayda yapıştıran bir parça tamir bandı"/>
            <p:cNvPicPr preferRelativeResize="0"/>
            <p:nvPr/>
          </p:nvPicPr>
          <p:blipFill rotWithShape="1">
            <a:blip r:embed="rId4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tr" sz="1600" b="1" dirty="0" smtClean="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Beispielzahlen </a:t>
              </a:r>
              <a:r>
                <a:rPr lang="tr" sz="1600" b="1" dirty="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für jede Klasse</a:t>
              </a:r>
              <a:endParaRPr sz="13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425" y="152400"/>
            <a:ext cx="387399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2575" y="1951028"/>
            <a:ext cx="3434300" cy="2392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225" y="162725"/>
            <a:ext cx="5164025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 descr="Bir notu slayda yapıştıran bir parça tamir bandı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2609000" y="818872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Methods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4294967295"/>
          </p:nvPr>
        </p:nvSpPr>
        <p:spPr>
          <a:xfrm>
            <a:off x="2608988" y="1377475"/>
            <a:ext cx="43425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tr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Preprocessing von Images</a:t>
            </a:r>
            <a:r>
              <a:rPr lang="tr" sz="1200"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tr" sz="1200">
                <a:latin typeface="Raleway"/>
                <a:ea typeface="Raleway"/>
                <a:cs typeface="Raleway"/>
                <a:sym typeface="Raleway"/>
              </a:rPr>
            </a:br>
            <a:r>
              <a:rPr lang="tr" sz="1400">
                <a:latin typeface="Raleway"/>
                <a:ea typeface="Raleway"/>
                <a:cs typeface="Raleway"/>
                <a:sym typeface="Raleway"/>
              </a:rPr>
              <a:t>Graustufenbilder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tr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Datenerweiterung (Data Augmentation)</a:t>
            </a:r>
            <a:r>
              <a:rPr lang="tr" sz="1400"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tr" sz="1400">
                <a:latin typeface="Raleway"/>
                <a:ea typeface="Raleway"/>
                <a:cs typeface="Raleway"/>
                <a:sym typeface="Raleway"/>
              </a:rPr>
            </a:br>
            <a:r>
              <a:rPr lang="tr" sz="1400">
                <a:latin typeface="Raleway"/>
                <a:ea typeface="Raleway"/>
                <a:cs typeface="Raleway"/>
                <a:sym typeface="Raleway"/>
              </a:rPr>
              <a:t>Breitenverschiebung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400">
                <a:latin typeface="Raleway"/>
                <a:ea typeface="Raleway"/>
                <a:cs typeface="Raleway"/>
                <a:sym typeface="Raleway"/>
              </a:rPr>
              <a:t>Höhenverschiebung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400">
                <a:latin typeface="Raleway"/>
                <a:ea typeface="Raleway"/>
                <a:cs typeface="Raleway"/>
                <a:sym typeface="Raleway"/>
              </a:rPr>
              <a:t>Zoom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400">
                <a:latin typeface="Raleway"/>
                <a:ea typeface="Raleway"/>
                <a:cs typeface="Raleway"/>
                <a:sym typeface="Raleway"/>
              </a:rPr>
              <a:t>Scherung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400">
                <a:latin typeface="Raleway"/>
                <a:ea typeface="Raleway"/>
                <a:cs typeface="Raleway"/>
                <a:sym typeface="Raleway"/>
              </a:rPr>
              <a:t>Drehung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Microsoft Office PowerPoint</Application>
  <PresentationFormat>Ekran Gösterisi (16:9)</PresentationFormat>
  <Paragraphs>50</Paragraphs>
  <Slides>15</Slides>
  <Notes>15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0" baseType="lpstr">
      <vt:lpstr>Arial</vt:lpstr>
      <vt:lpstr>Raleway</vt:lpstr>
      <vt:lpstr>Lato</vt:lpstr>
      <vt:lpstr>Open Sans</vt:lpstr>
      <vt:lpstr>Swiss</vt:lpstr>
      <vt:lpstr>Deep Learning Projekt   Neuronale Netze    Inf003   Aybüke Bayramiç</vt:lpstr>
      <vt:lpstr>Agenda</vt:lpstr>
      <vt:lpstr>Problem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Ergebnisse</vt:lpstr>
      <vt:lpstr>Testergebnisse</vt:lpstr>
      <vt:lpstr>Zukünftige Arbeiten</vt:lpstr>
      <vt:lpstr>Codes und Endbericht sind über den unten stehenden Links erreichbar.</vt:lpstr>
      <vt:lpstr>PowerPoint Sunusu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Projekt   Neuronale Netze    Inf003   Aybüke Bayramiç</dc:title>
  <cp:lastModifiedBy>Asus</cp:lastModifiedBy>
  <cp:revision>1</cp:revision>
  <dcterms:modified xsi:type="dcterms:W3CDTF">2020-07-23T14:08:17Z</dcterms:modified>
</cp:coreProperties>
</file>